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8" r:id="rId4"/>
    <p:sldId id="259" r:id="rId5"/>
    <p:sldId id="260" r:id="rId6"/>
    <p:sldId id="261" r:id="rId7"/>
    <p:sldId id="262" r:id="rId9"/>
    <p:sldId id="265" r:id="rId10"/>
    <p:sldId id="264" r:id="rId11"/>
    <p:sldId id="263" r:id="rId12"/>
    <p:sldId id="273" r:id="rId13"/>
    <p:sldId id="274" r:id="rId14"/>
    <p:sldId id="266" r:id="rId15"/>
    <p:sldId id="267" r:id="rId16"/>
    <p:sldId id="268" r:id="rId17"/>
    <p:sldId id="269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仿真度提高，高效，</a:t>
            </a:r>
            <a:r>
              <a:rPr lang="zh-CN" altLang="en-US"/>
              <a:t>全自主编程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这一步调用了</a:t>
            </a:r>
            <a:r>
              <a:rPr lang="en-US" altLang="zh-CN"/>
              <a:t> TMACorrection </a:t>
            </a:r>
            <a:r>
              <a:rPr lang="zh-CN" altLang="en-US"/>
              <a:t>函数对谱值进行深度修正。海水深度会影响海浪的传播特性，特别是在浅海区域，深度的影响更为明显。</a:t>
            </a:r>
            <a:r>
              <a:rPr lang="en-US" altLang="zh-CN"/>
              <a:t>TMACorrection </a:t>
            </a:r>
            <a:r>
              <a:rPr lang="zh-CN" altLang="en-US"/>
              <a:t>函数根据当前频率</a:t>
            </a:r>
            <a:r>
              <a:rPr lang="en-US" altLang="zh-CN"/>
              <a:t> omega</a:t>
            </a:r>
            <a:r>
              <a:rPr lang="zh-CN" altLang="en-US"/>
              <a:t>、重力加速度</a:t>
            </a:r>
            <a:r>
              <a:rPr lang="en-US" altLang="zh-CN"/>
              <a:t> g </a:t>
            </a:r>
            <a:r>
              <a:rPr lang="zh-CN" altLang="en-US"/>
              <a:t>和海水深度</a:t>
            </a:r>
            <a:r>
              <a:rPr lang="en-US" altLang="zh-CN"/>
              <a:t> depth </a:t>
            </a:r>
            <a:r>
              <a:rPr lang="zh-CN" altLang="en-US"/>
              <a:t>对谱值进行修正，以更准确地描述不同深度下的海浪谱。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封面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700"/>
            </a:lvl1pPr>
            <a:lvl2pPr marL="0" indent="0" algn="ctr">
              <a:spcBef>
                <a:spcPct val="0"/>
              </a:spcBef>
              <a:buSzTx/>
              <a:buNone/>
              <a:defRPr sz="2700"/>
            </a:lvl2pPr>
            <a:lvl3pPr marL="0" indent="0" algn="ctr">
              <a:spcBef>
                <a:spcPct val="0"/>
              </a:spcBef>
              <a:buSzTx/>
              <a:buNone/>
              <a:defRPr sz="2700"/>
            </a:lvl3pPr>
            <a:lvl4pPr marL="0" indent="0" algn="ctr">
              <a:spcBef>
                <a:spcPct val="0"/>
              </a:spcBef>
              <a:buSzTx/>
              <a:buNone/>
              <a:defRPr sz="2700"/>
            </a:lvl4pPr>
            <a:lvl5pPr marL="0" indent="0" algn="ctr">
              <a:spcBef>
                <a:spcPct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700"/>
            </a:lvl1pPr>
            <a:lvl2pPr marL="0" indent="0" algn="ctr">
              <a:spcBef>
                <a:spcPct val="0"/>
              </a:spcBef>
              <a:buSzTx/>
              <a:buNone/>
              <a:defRPr sz="2700"/>
            </a:lvl2pPr>
            <a:lvl3pPr marL="0" indent="0" algn="ctr">
              <a:spcBef>
                <a:spcPct val="0"/>
              </a:spcBef>
              <a:buSzTx/>
              <a:buNone/>
              <a:defRPr sz="2700"/>
            </a:lvl3pPr>
            <a:lvl4pPr marL="0" indent="0" algn="ctr">
              <a:spcBef>
                <a:spcPct val="0"/>
              </a:spcBef>
              <a:buSzTx/>
              <a:buNone/>
              <a:defRPr sz="2700"/>
            </a:lvl4pPr>
            <a:lvl5pPr marL="0" indent="0" algn="ctr">
              <a:spcBef>
                <a:spcPct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562100" y="-19050"/>
            <a:ext cx="9067800" cy="60483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700"/>
            </a:lvl1pPr>
            <a:lvl2pPr marL="0" indent="0" algn="ctr">
              <a:spcBef>
                <a:spcPct val="0"/>
              </a:spcBef>
              <a:buSzTx/>
              <a:buNone/>
              <a:defRPr sz="2700"/>
            </a:lvl2pPr>
            <a:lvl3pPr marL="0" indent="0" algn="ctr">
              <a:spcBef>
                <a:spcPct val="0"/>
              </a:spcBef>
              <a:buSzTx/>
              <a:buNone/>
              <a:defRPr sz="2700"/>
            </a:lvl3pPr>
            <a:lvl4pPr marL="0" indent="0" algn="ctr">
              <a:spcBef>
                <a:spcPct val="0"/>
              </a:spcBef>
              <a:buSzTx/>
              <a:buNone/>
              <a:defRPr sz="2700"/>
            </a:lvl4pPr>
            <a:lvl5pPr marL="0" indent="0" algn="ctr">
              <a:spcBef>
                <a:spcPct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>
            <a:spLocks noGrp="1"/>
          </p:cNvSpPr>
          <p:nvPr>
            <p:ph type="pic" idx="13"/>
          </p:nvPr>
        </p:nvSpPr>
        <p:spPr>
          <a:xfrm>
            <a:off x="3975100" y="552450"/>
            <a:ext cx="8629651" cy="5753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2700"/>
            </a:lvl1pPr>
            <a:lvl2pPr marL="0" indent="0" algn="ctr">
              <a:spcBef>
                <a:spcPct val="0"/>
              </a:spcBef>
              <a:buSzTx/>
              <a:buNone/>
              <a:defRPr sz="2700"/>
            </a:lvl2pPr>
            <a:lvl3pPr marL="0" indent="0" algn="ctr">
              <a:spcBef>
                <a:spcPct val="0"/>
              </a:spcBef>
              <a:buSzTx/>
              <a:buNone/>
              <a:defRPr sz="2700"/>
            </a:lvl3pPr>
            <a:lvl4pPr marL="0" indent="0" algn="ctr">
              <a:spcBef>
                <a:spcPct val="0"/>
              </a:spcBef>
              <a:buSzTx/>
              <a:buNone/>
              <a:defRPr sz="2700"/>
            </a:lvl4pPr>
            <a:lvl5pPr marL="0" indent="0" algn="ctr">
              <a:spcBef>
                <a:spcPct val="0"/>
              </a:spcBef>
              <a:buSzTx/>
              <a:buNone/>
              <a:defRPr sz="2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图像"/>
          <p:cNvSpPr>
            <a:spLocks noGrp="1"/>
          </p:cNvSpPr>
          <p:nvPr>
            <p:ph type="pic" sz="half" idx="13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7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ct val="450000"/>
              </a:spcBef>
              <a:defRPr sz="1900"/>
            </a:lvl1pPr>
            <a:lvl2pPr marL="558800" indent="-279400">
              <a:spcBef>
                <a:spcPct val="450000"/>
              </a:spcBef>
              <a:defRPr sz="1900"/>
            </a:lvl2pPr>
            <a:lvl3pPr marL="838200" indent="-279400">
              <a:spcBef>
                <a:spcPct val="450000"/>
              </a:spcBef>
              <a:defRPr sz="1900"/>
            </a:lvl3pPr>
            <a:lvl4pPr marL="1117600" indent="-279400">
              <a:spcBef>
                <a:spcPct val="450000"/>
              </a:spcBef>
              <a:defRPr sz="1900"/>
            </a:lvl4pPr>
            <a:lvl5pPr marL="1397000" indent="-279400">
              <a:spcBef>
                <a:spcPct val="450000"/>
              </a:spcBef>
              <a:defRPr sz="19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图像"/>
          <p:cNvSpPr>
            <a:spLocks noGrp="1"/>
          </p:cNvSpPr>
          <p:nvPr>
            <p:ph type="pic" sz="quarter" idx="13"/>
          </p:nvPr>
        </p:nvSpPr>
        <p:spPr>
          <a:xfrm>
            <a:off x="7840670" y="3517900"/>
            <a:ext cx="4198340" cy="28003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4" name="图像"/>
          <p:cNvSpPr>
            <a:spLocks noGrp="1"/>
          </p:cNvSpPr>
          <p:nvPr>
            <p:ph type="pic" sz="quarter" idx="14"/>
          </p:nvPr>
        </p:nvSpPr>
        <p:spPr>
          <a:xfrm>
            <a:off x="7645400" y="565150"/>
            <a:ext cx="4165600" cy="2777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5" name="图像"/>
          <p:cNvSpPr>
            <a:spLocks noGrp="1"/>
          </p:cNvSpPr>
          <p:nvPr>
            <p:ph type="pic" idx="15"/>
          </p:nvPr>
        </p:nvSpPr>
        <p:spPr>
          <a:xfrm>
            <a:off x="-152400" y="565150"/>
            <a:ext cx="8601075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193800" y="4476750"/>
            <a:ext cx="9810750" cy="29276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ct val="0"/>
              </a:spcBef>
              <a:buSzTx/>
              <a:buNone/>
              <a:defRPr sz="1600" i="1"/>
            </a:lvl1pPr>
            <a:lvl2pPr marL="513080" indent="-194945" algn="ctr">
              <a:spcBef>
                <a:spcPct val="0"/>
              </a:spcBef>
              <a:defRPr sz="1600" i="1"/>
            </a:lvl2pPr>
            <a:lvl3pPr marL="830580" indent="-194945" algn="ctr">
              <a:spcBef>
                <a:spcPct val="0"/>
              </a:spcBef>
              <a:defRPr sz="1600" i="1"/>
            </a:lvl3pPr>
            <a:lvl4pPr marL="1148080" indent="-194945" algn="ctr">
              <a:spcBef>
                <a:spcPct val="0"/>
              </a:spcBef>
              <a:defRPr sz="1600" i="1"/>
            </a:lvl4pPr>
            <a:lvl5pPr marL="1465580" indent="-194945" algn="ctr">
              <a:spcBef>
                <a:spcPct val="0"/>
              </a:spcBef>
              <a:defRPr sz="1600" i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“在此键入引文。”"/>
          <p:cNvSpPr txBox="1">
            <a:spLocks noGrp="1"/>
          </p:cNvSpPr>
          <p:nvPr>
            <p:ph type="body" sz="quarter" idx="13"/>
          </p:nvPr>
        </p:nvSpPr>
        <p:spPr>
          <a:xfrm>
            <a:off x="1193800" y="3006725"/>
            <a:ext cx="9810750" cy="476251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8132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  <a:prstGeom prst="rect">
            <a:avLst/>
          </a:prstGeo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  <a:prstGeom prst="rect">
            <a:avLst/>
          </a:prstGeo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  <a:prstGeom prst="rect">
            <a:avLst/>
          </a:prstGeo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  <a:prstGeom prst="rect">
            <a:avLst/>
          </a:prstGeo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57.xm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 userDrawn="1"/>
        </p:nvSpPr>
        <p:spPr>
          <a:xfrm>
            <a:off x="334010" y="962660"/>
            <a:ext cx="11523980" cy="5726430"/>
          </a:xfrm>
          <a:prstGeom prst="roundRect">
            <a:avLst>
              <a:gd name="adj" fmla="val 33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9" name="图片 8" descr="文字"/>
          <p:cNvPicPr>
            <a:picLocks noChangeAspect="1"/>
          </p:cNvPicPr>
          <p:nvPr userDrawn="1"/>
        </p:nvPicPr>
        <p:blipFill>
          <a:blip r:embed="rId13"/>
          <a:srcRect t="37916" b="26311"/>
          <a:stretch>
            <a:fillRect/>
          </a:stretch>
        </p:blipFill>
        <p:spPr>
          <a:xfrm>
            <a:off x="-193040" y="74930"/>
            <a:ext cx="4094480" cy="82359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4536288" y="298333"/>
            <a:ext cx="7320583" cy="429895"/>
            <a:chOff x="820" y="9949"/>
            <a:chExt cx="17724" cy="997"/>
          </a:xfrm>
        </p:grpSpPr>
        <p:pic>
          <p:nvPicPr>
            <p:cNvPr id="4" name="图片 3" descr="3涓猯ogo"/>
            <p:cNvPicPr>
              <a:picLocks noChangeAspect="1"/>
            </p:cNvPicPr>
            <p:nvPr/>
          </p:nvPicPr>
          <p:blipFill>
            <a:blip r:embed="rId14"/>
            <a:srcRect l="5019" t="25945" r="72315" b="29853"/>
            <a:stretch>
              <a:fillRect/>
            </a:stretch>
          </p:blipFill>
          <p:spPr>
            <a:xfrm>
              <a:off x="820" y="9949"/>
              <a:ext cx="3211" cy="997"/>
            </a:xfrm>
            <a:prstGeom prst="rect">
              <a:avLst/>
            </a:prstGeom>
          </p:spPr>
        </p:pic>
        <p:pic>
          <p:nvPicPr>
            <p:cNvPr id="5" name="图片 4" descr="利研曙光(1)"/>
            <p:cNvPicPr>
              <a:picLocks noChangeAspect="1"/>
            </p:cNvPicPr>
            <p:nvPr/>
          </p:nvPicPr>
          <p:blipFill>
            <a:blip r:embed="rId15"/>
            <a:srcRect t="16132" r="-231" b="13199"/>
            <a:stretch>
              <a:fillRect/>
            </a:stretch>
          </p:blipFill>
          <p:spPr>
            <a:xfrm>
              <a:off x="10795" y="9962"/>
              <a:ext cx="4918" cy="842"/>
            </a:xfrm>
            <a:prstGeom prst="rect">
              <a:avLst/>
            </a:prstGeom>
          </p:spPr>
        </p:pic>
        <p:pic>
          <p:nvPicPr>
            <p:cNvPr id="6" name="图片 5" descr="ed643ccff0b326d60ed6506420330aa"/>
            <p:cNvPicPr>
              <a:picLocks noChangeAspect="1"/>
            </p:cNvPicPr>
            <p:nvPr/>
          </p:nvPicPr>
          <p:blipFill>
            <a:blip r:embed="rId16"/>
            <a:srcRect t="36778" b="36656"/>
            <a:stretch>
              <a:fillRect/>
            </a:stretch>
          </p:blipFill>
          <p:spPr>
            <a:xfrm>
              <a:off x="15537" y="10085"/>
              <a:ext cx="3007" cy="799"/>
            </a:xfrm>
            <a:prstGeom prst="rect">
              <a:avLst/>
            </a:prstGeom>
          </p:spPr>
        </p:pic>
        <p:pic>
          <p:nvPicPr>
            <p:cNvPr id="14" name="图片 13" descr="3涓猯ogo"/>
            <p:cNvPicPr>
              <a:picLocks noChangeAspect="1"/>
            </p:cNvPicPr>
            <p:nvPr/>
          </p:nvPicPr>
          <p:blipFill>
            <a:blip r:embed="rId14"/>
            <a:srcRect l="28757" t="18322" r="28848" b="22998"/>
            <a:stretch>
              <a:fillRect/>
            </a:stretch>
          </p:blipFill>
          <p:spPr>
            <a:xfrm>
              <a:off x="4270" y="9980"/>
              <a:ext cx="4156" cy="916"/>
            </a:xfrm>
            <a:prstGeom prst="rect">
              <a:avLst/>
            </a:prstGeom>
          </p:spPr>
        </p:pic>
        <p:pic>
          <p:nvPicPr>
            <p:cNvPr id="15" name="图片 14" descr="3涓猯ogo"/>
            <p:cNvPicPr>
              <a:picLocks noChangeAspect="1"/>
            </p:cNvPicPr>
            <p:nvPr/>
          </p:nvPicPr>
          <p:blipFill>
            <a:blip r:embed="rId14"/>
            <a:srcRect l="71243" t="23447" r="5743" b="29404"/>
            <a:stretch>
              <a:fillRect/>
            </a:stretch>
          </p:blipFill>
          <p:spPr>
            <a:xfrm>
              <a:off x="8654" y="9994"/>
              <a:ext cx="2377" cy="775"/>
            </a:xfrm>
            <a:prstGeom prst="rect">
              <a:avLst/>
            </a:prstGeom>
          </p:spPr>
        </p:pic>
      </p:grp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979516" y="6540500"/>
            <a:ext cx="226620" cy="2305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56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317500" marR="0" indent="-317500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635000" marR="0" indent="-317500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952500" marR="0" indent="-317500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70000" marR="0" indent="-317500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87500" marR="0" indent="-317500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80870" marR="0" indent="-292735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98370" marR="0" indent="-292735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515870" marR="0" indent="-292735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833370" marR="0" indent="-292735" algn="l" defTabSz="412750" rtl="0" latinLnBrk="0">
        <a:lnSpc>
          <a:spcPct val="100000"/>
        </a:lnSpc>
        <a:spcBef>
          <a:spcPct val="59000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412750" rtl="0" latinLnBrk="0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58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tags" Target="../tags/tag60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文字"/>
          <p:cNvPicPr>
            <a:picLocks noChangeAspect="1"/>
          </p:cNvPicPr>
          <p:nvPr/>
        </p:nvPicPr>
        <p:blipFill>
          <a:blip r:embed="rId2"/>
          <a:srcRect t="25901" b="26500"/>
          <a:stretch>
            <a:fillRect/>
          </a:stretch>
        </p:blipFill>
        <p:spPr>
          <a:xfrm>
            <a:off x="1487488" y="152718"/>
            <a:ext cx="9144000" cy="24482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2448" y="2626519"/>
            <a:ext cx="8542020" cy="18205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基于</a:t>
            </a:r>
            <a:r>
              <a:rPr lang="en-US" altLang="zh-CN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FFT Ocean</a:t>
            </a:r>
            <a:r>
              <a:rPr lang="zh-CN" altLang="en-US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的投影网格</a:t>
            </a:r>
            <a:r>
              <a:rPr lang="en-US" altLang="zh-CN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+</a:t>
            </a:r>
            <a:r>
              <a:rPr lang="zh-CN" altLang="en-US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低通滤波优化方案</a:t>
            </a:r>
            <a:endParaRPr kumimoji="0" lang="zh-CN" altLang="en-US" sz="57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 55 Regular" panose="00020600040101010101" charset="-122"/>
              <a:ea typeface="阿里巴巴普惠体 3.0 55 Regular" panose="00020600040101010101" charset="-122"/>
              <a:cs typeface="Helvetica Neue Medium"/>
              <a:sym typeface="Helvetica Neue Medium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47533" y="4422617"/>
            <a:ext cx="8542020" cy="60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小组编号：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20250071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 55 Regular" panose="00020600040101010101" charset="-122"/>
              <a:ea typeface="阿里巴巴普惠体 3.0 55 Regular" panose="00020600040101010101" charset="-122"/>
              <a:cs typeface="Helvetica Neue Medium"/>
              <a:sym typeface="Helvetica Neue Medium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3070" y="6275705"/>
            <a:ext cx="11430000" cy="633095"/>
            <a:chOff x="682" y="9883"/>
            <a:chExt cx="18000" cy="997"/>
          </a:xfrm>
        </p:grpSpPr>
        <p:pic>
          <p:nvPicPr>
            <p:cNvPr id="2" name="图片 1" descr="3涓猯ogo"/>
            <p:cNvPicPr>
              <a:picLocks noChangeAspect="1"/>
            </p:cNvPicPr>
            <p:nvPr/>
          </p:nvPicPr>
          <p:blipFill>
            <a:blip r:embed="rId4"/>
            <a:srcRect l="5019" t="25945" r="72315" b="29853"/>
            <a:stretch>
              <a:fillRect/>
            </a:stretch>
          </p:blipFill>
          <p:spPr>
            <a:xfrm>
              <a:off x="682" y="9883"/>
              <a:ext cx="3211" cy="997"/>
            </a:xfrm>
            <a:prstGeom prst="rect">
              <a:avLst/>
            </a:prstGeom>
          </p:spPr>
        </p:pic>
        <p:pic>
          <p:nvPicPr>
            <p:cNvPr id="7" name="图片 6" descr="利研曙光(1)"/>
            <p:cNvPicPr>
              <a:picLocks noChangeAspect="1"/>
            </p:cNvPicPr>
            <p:nvPr/>
          </p:nvPicPr>
          <p:blipFill>
            <a:blip r:embed="rId5"/>
            <a:srcRect t="16132" r="-231" b="13199"/>
            <a:stretch>
              <a:fillRect/>
            </a:stretch>
          </p:blipFill>
          <p:spPr>
            <a:xfrm>
              <a:off x="10795" y="9962"/>
              <a:ext cx="4918" cy="842"/>
            </a:xfrm>
            <a:prstGeom prst="rect">
              <a:avLst/>
            </a:prstGeom>
          </p:spPr>
        </p:pic>
        <p:pic>
          <p:nvPicPr>
            <p:cNvPr id="10" name="图片 9" descr="ed643ccff0b326d60ed6506420330aa"/>
            <p:cNvPicPr>
              <a:picLocks noChangeAspect="1"/>
            </p:cNvPicPr>
            <p:nvPr/>
          </p:nvPicPr>
          <p:blipFill>
            <a:blip r:embed="rId6"/>
            <a:srcRect t="36778" b="36656"/>
            <a:stretch>
              <a:fillRect/>
            </a:stretch>
          </p:blipFill>
          <p:spPr>
            <a:xfrm>
              <a:off x="15675" y="10060"/>
              <a:ext cx="3007" cy="799"/>
            </a:xfrm>
            <a:prstGeom prst="rect">
              <a:avLst/>
            </a:prstGeom>
          </p:spPr>
        </p:pic>
        <p:pic>
          <p:nvPicPr>
            <p:cNvPr id="11" name="图片 10" descr="3涓猯ogo"/>
            <p:cNvPicPr>
              <a:picLocks noChangeAspect="1"/>
            </p:cNvPicPr>
            <p:nvPr/>
          </p:nvPicPr>
          <p:blipFill>
            <a:blip r:embed="rId4"/>
            <a:srcRect l="28757" t="18322" r="28848" b="22998"/>
            <a:stretch>
              <a:fillRect/>
            </a:stretch>
          </p:blipFill>
          <p:spPr>
            <a:xfrm>
              <a:off x="4270" y="9930"/>
              <a:ext cx="4156" cy="916"/>
            </a:xfrm>
            <a:prstGeom prst="rect">
              <a:avLst/>
            </a:prstGeom>
          </p:spPr>
        </p:pic>
        <p:pic>
          <p:nvPicPr>
            <p:cNvPr id="12" name="图片 11" descr="3涓猯ogo"/>
            <p:cNvPicPr>
              <a:picLocks noChangeAspect="1"/>
            </p:cNvPicPr>
            <p:nvPr/>
          </p:nvPicPr>
          <p:blipFill>
            <a:blip r:embed="rId4"/>
            <a:srcRect l="71243" t="23447" r="5743" b="29404"/>
            <a:stretch>
              <a:fillRect/>
            </a:stretch>
          </p:blipFill>
          <p:spPr>
            <a:xfrm>
              <a:off x="8654" y="9994"/>
              <a:ext cx="2377" cy="77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设计思路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核心算法设计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海浪谱计算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文氏海浪谱：通过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WENDT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函数计算文氏海浪谱的值，考虑了海浪的圆频率、重力加速度、海水深度等因素，结合风场参数（如风速、风区长度）计算谱的关键参数，模拟不同风场条件下的海浪能量分布。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Jonswap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谱：虽然代码未直接体现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Jonswap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谱的实现，但在理论上，它与文氏海浪谱相互补充，可根据不同的海洋环境选择合适的谱模型。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快速傅里叶变换（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FastFourierTransform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类实现了快速傅里叶变换算法，用于处理海浪数据的频域和时域转换。通过多次调用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fftShader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进行水平和垂直方向的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FFT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计算，并根据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pingPong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标志和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outputToInput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参数进行数据的复制和交换，最终得到处理后的海浪数据。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FFT（快速傅里叶变换）的实现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调用</a:t>
            </a:r>
            <a:r>
              <a:rPr lang="en-US" altLang="zh-CN" sz="24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PrecomputeTwiddleFactorsAndInputIndices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方法，预计算旋转因子与输入索引。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生成一个</a:t>
            </a:r>
            <a:r>
              <a:rPr lang="en-US" altLang="zh-CN" sz="24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RenderTexture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，用于存储预计算的数据。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4082415"/>
            <a:ext cx="5617210" cy="22980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FFT（快速傅里叶变换）的实现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FFT2D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方法通过水平和垂直步骤来执行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利用计算着色器的</a:t>
            </a:r>
            <a:r>
              <a:rPr lang="en-US" altLang="zh-CN" sz="24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Dispatch</a:t>
            </a:r>
            <a:endParaRPr lang="en-US" altLang="zh-CN" sz="240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GPU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上并行计算。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5090" y="1036955"/>
            <a:ext cx="6757035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WavesSettings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类存储海浪谱的相关参数，如重力加速度</a:t>
            </a:r>
            <a:r>
              <a:rPr lang="en-US" altLang="zh-CN" sz="24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、深度</a:t>
            </a:r>
            <a:r>
              <a:rPr lang="en-US" altLang="zh-CN" sz="24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depth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SetParametersToShader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方法把参数传递给计算着色器。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065" y="3985260"/>
            <a:ext cx="7087870" cy="1922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WavesCascade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类的</a:t>
            </a:r>
            <a:r>
              <a:rPr lang="en-US" altLang="zh-CN" sz="24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CalculateInitials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方法计算初始海浪谱。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借助计算着色器</a:t>
            </a:r>
            <a:r>
              <a:rPr lang="en-US" altLang="zh-CN" sz="24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initialSpectrumShader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来完成计算。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7335" y="3695065"/>
            <a:ext cx="6576695" cy="2530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omega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：海浪的圆频率，单位通常为弧度每秒（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rad/s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），它描述了海浪振动的快慢。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：重力加速度，在地球上一般取值约为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9.81 m/s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²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，重力是海浪形成和传播的重要驱动力。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depth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：海水的深度，单位为米（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），海水深度会影响海浪的传播特性。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：一个包含海浪谱参数的结构体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SpectrumParameters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，其中包含了以下重要参数：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scale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：谱的尺度因子，用于调整整个谱的幅度。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：文氏海浪谱中的一个重要参数，它与风区长度、风速等因素有关，影响谱的整体形状。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peakOmega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：谱的峰值频率，即海浪能量最集中的频率。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570" y="2435860"/>
            <a:ext cx="2914650" cy="762000"/>
          </a:xfrm>
          <a:prstGeom prst="rect">
            <a:avLst/>
          </a:prstGeom>
        </p:spPr>
      </p:pic>
      <p:pic>
        <p:nvPicPr>
          <p:cNvPr id="6" name="图片 5" descr="屏幕截图 2025-05-16 164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75" y="5114290"/>
            <a:ext cx="5982335" cy="15665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海浪谱的实现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WendtAlpha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函数计算的</a:t>
            </a: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alpha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参数，体现了风区长度</a:t>
            </a: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fetch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、风速</a:t>
            </a: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windSpeed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和重力加速度</a:t>
            </a: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对海浪谱的影响。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WendtPeakFrequency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函数计算的峰值频率</a:t>
            </a:r>
            <a:r>
              <a:rPr lang="en-US" altLang="zh-CN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peakOmega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，同样与风场条件相关。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440" y="3742690"/>
            <a:ext cx="5404485" cy="1650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</a:t>
            </a:r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（细节层次）的实现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计算激活的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级别：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ActiveLodlevels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方法依据相机的高度计算激活的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级别。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计算不同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级别的缩放和偏移：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ClipLevelScale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方法计算不同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级别的缩放比例。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OffsetFromCenter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方法计算不同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LOD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级别的偏移量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765" y="4737735"/>
            <a:ext cx="5285105" cy="1785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实现过程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低通滤波的实现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0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WavesCascade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类的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CalculateInitials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方法中，设定高低截止频率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cutoffHigh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cutoffLow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25" y="3178810"/>
            <a:ext cx="866775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创新点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海浪谱计算的创新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多谱模型融合与风场考虑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：项目综合运用文氏海浪谱，通过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WavesSettings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类中的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WendtAlpha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WendtPeakFrequency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函数，考虑了风场因素（如风速、风区长度）对海浪谱参数的影响。这种做法相较于一些仅使用单一固定参数谱模型的项目，能更准确地模拟不同风场条件下的海浪能量分布，使海浪模拟更加符合实际海洋环境。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深度修正与频率截断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WENDT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函数中加入深度修正，调用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TMACorrection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函数根据海水深度对谱值进行调整，并且在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WavesCascade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类的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CalculateInitials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方法中设置了频率截断参数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cutoffLow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cutoffHigh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，可以过滤掉不必要的频率成分，提高计算效率的同时，使海浪模拟在不同深度和频率范围内更加精确。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847533" y="4422617"/>
            <a:ext cx="8542020" cy="60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小组编号：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XXXXXX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 55 Regular" panose="00020600040101010101" charset="-122"/>
              <a:ea typeface="阿里巴巴普惠体 3.0 55 Regular" panose="00020600040101010101" charset="-122"/>
              <a:cs typeface="Helvetica Neue Medium"/>
              <a:sym typeface="Helvetica Neue Medium"/>
            </a:endParaRPr>
          </a:p>
        </p:txBody>
      </p:sp>
      <p:sp>
        <p:nvSpPr>
          <p:cNvPr id="3" name="Object 204"/>
          <p:cNvSpPr txBox="1"/>
          <p:nvPr/>
        </p:nvSpPr>
        <p:spPr>
          <a:xfrm>
            <a:off x="5737426" y="5778032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Object 205"/>
          <p:cNvSpPr txBox="1"/>
          <p:nvPr/>
        </p:nvSpPr>
        <p:spPr>
          <a:xfrm>
            <a:off x="4951580" y="5659520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创新点和效果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展示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Object 206"/>
          <p:cNvSpPr txBox="1"/>
          <p:nvPr/>
        </p:nvSpPr>
        <p:spPr>
          <a:xfrm>
            <a:off x="5724726" y="3012980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207"/>
          <p:cNvSpPr txBox="1"/>
          <p:nvPr/>
        </p:nvSpPr>
        <p:spPr>
          <a:xfrm>
            <a:off x="4926181" y="289933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相关理论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和技术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208"/>
          <p:cNvSpPr txBox="1"/>
          <p:nvPr/>
        </p:nvSpPr>
        <p:spPr>
          <a:xfrm>
            <a:off x="5724726" y="1630454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209"/>
          <p:cNvSpPr txBox="1"/>
          <p:nvPr/>
        </p:nvSpPr>
        <p:spPr>
          <a:xfrm>
            <a:off x="4919830" y="1517816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204"/>
          <p:cNvSpPr txBox="1"/>
          <p:nvPr/>
        </p:nvSpPr>
        <p:spPr>
          <a:xfrm>
            <a:off x="5737426" y="4395506"/>
            <a:ext cx="5204059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125000"/>
              </a:lnSpc>
            </a:pPr>
            <a:endParaRPr lang="zh-CN" altLang="en-US" sz="9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205"/>
          <p:cNvSpPr txBox="1"/>
          <p:nvPr/>
        </p:nvSpPr>
        <p:spPr>
          <a:xfrm>
            <a:off x="4951580" y="4280846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设计思路和实现过程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47140" y="2948940"/>
            <a:ext cx="40640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>
                <a:solidFill>
                  <a:srgbClr val="0070C0"/>
                </a:solidFill>
              </a:rPr>
              <a:t>目录</a:t>
            </a:r>
            <a:endParaRPr lang="zh-CN" altLang="en-US" sz="880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创新点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基于相机位置的动态调整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长度尺度动态变化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WavesGenerator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类中实现了根据相机位置动态调整海浪长度尺度（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lengthScale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）的功能。通过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UpdateLengthScales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方法，根据相机的位置计算新的长度尺度，从而实现不同观察距离和角度下海浪细节的动态变化，提供更加真实的视觉体验，这在很多传统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FFT Ocean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项目中是较少见的。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创新点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多级别海浪级联处理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多尺度海浪模拟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：项目采用了三级海浪级联（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cascade0</a:t>
            </a:r>
            <a:r>
              <a:rPr lang="zh-CN" altLang="en-US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cascade1</a:t>
            </a:r>
            <a:r>
              <a:rPr lang="zh-CN" altLang="en-US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cascade2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）的方式进行海浪模拟。每个级联可以处理不同尺度的海浪，通过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InitialiseCascades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方法为不同级联设置不同的频率范围和长度尺度，实现了从宏观到微观的多尺度海浪模拟，相较于单一尺度的模拟，能够呈现更加丰富和真实的海浪效果。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创新点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快速傅里叶变换（</a:t>
            </a:r>
            <a:r>
              <a:rPr lang="en-US" altLang="zh-CN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）优化</a:t>
            </a:r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20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预计算和乒乓缓存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FastFourierTransform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类中对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FFT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计算进行了优化，通过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PrecomputeTwiddleFactorsAndInputIndices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方法预计算旋转因子和输入索引，减少了重复计算。同时，在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FFT2D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IFFT2D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方法中使用乒乓缓存（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pingPong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）技术，提高了计算效率，并且通过设置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000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outputToInput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参数可以灵活控制输出结果的存储位置。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文字"/>
          <p:cNvPicPr>
            <a:picLocks noChangeAspect="1"/>
          </p:cNvPicPr>
          <p:nvPr/>
        </p:nvPicPr>
        <p:blipFill>
          <a:blip r:embed="rId2"/>
          <a:srcRect t="25901" b="26500"/>
          <a:stretch>
            <a:fillRect/>
          </a:stretch>
        </p:blipFill>
        <p:spPr>
          <a:xfrm>
            <a:off x="1487488" y="152718"/>
            <a:ext cx="9144000" cy="24482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02448" y="3069114"/>
            <a:ext cx="8542020" cy="9353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575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感谢各位评委老师</a:t>
            </a:r>
            <a:endParaRPr lang="zh-CN" altLang="en-US" sz="575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 55 Regular" panose="00020600040101010101" charset="-122"/>
              <a:ea typeface="阿里巴巴普惠体 3.0 55 Regular" panose="00020600040101010101" charset="-122"/>
              <a:cs typeface="Helvetica Neue Medium"/>
              <a:sym typeface="Helvetica Neue Medium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847533" y="4422617"/>
            <a:ext cx="8542020" cy="60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400" tIns="25400" rIns="25400" bIns="254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小组编号：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阿里巴巴普惠体 3.0 55 Regular" panose="00020600040101010101" charset="-122"/>
                <a:ea typeface="阿里巴巴普惠体 3.0 55 Regular" panose="00020600040101010101" charset="-122"/>
                <a:cs typeface="Helvetica Neue Medium"/>
                <a:sym typeface="Helvetica Neue Medium"/>
              </a:rPr>
              <a:t>20250071</a:t>
            </a:r>
            <a:endParaRPr kumimoji="0" lang="en-US" altLang="zh-CN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阿里巴巴普惠体 3.0 55 Regular" panose="00020600040101010101" charset="-122"/>
              <a:ea typeface="阿里巴巴普惠体 3.0 55 Regular" panose="00020600040101010101" charset="-122"/>
              <a:cs typeface="Helvetica Neue Medium"/>
              <a:sym typeface="Helvetica Neue Medium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3070" y="6275705"/>
            <a:ext cx="11430000" cy="633095"/>
            <a:chOff x="682" y="9883"/>
            <a:chExt cx="18000" cy="997"/>
          </a:xfrm>
        </p:grpSpPr>
        <p:pic>
          <p:nvPicPr>
            <p:cNvPr id="2" name="图片 1" descr="3涓猯ogo"/>
            <p:cNvPicPr>
              <a:picLocks noChangeAspect="1"/>
            </p:cNvPicPr>
            <p:nvPr/>
          </p:nvPicPr>
          <p:blipFill>
            <a:blip r:embed="rId4"/>
            <a:srcRect l="5019" t="25945" r="72315" b="29853"/>
            <a:stretch>
              <a:fillRect/>
            </a:stretch>
          </p:blipFill>
          <p:spPr>
            <a:xfrm>
              <a:off x="682" y="9883"/>
              <a:ext cx="3211" cy="997"/>
            </a:xfrm>
            <a:prstGeom prst="rect">
              <a:avLst/>
            </a:prstGeom>
          </p:spPr>
        </p:pic>
        <p:pic>
          <p:nvPicPr>
            <p:cNvPr id="7" name="图片 6" descr="利研曙光(1)"/>
            <p:cNvPicPr>
              <a:picLocks noChangeAspect="1"/>
            </p:cNvPicPr>
            <p:nvPr/>
          </p:nvPicPr>
          <p:blipFill>
            <a:blip r:embed="rId5"/>
            <a:srcRect t="16132" r="-231" b="13199"/>
            <a:stretch>
              <a:fillRect/>
            </a:stretch>
          </p:blipFill>
          <p:spPr>
            <a:xfrm>
              <a:off x="10795" y="9962"/>
              <a:ext cx="4918" cy="842"/>
            </a:xfrm>
            <a:prstGeom prst="rect">
              <a:avLst/>
            </a:prstGeom>
          </p:spPr>
        </p:pic>
        <p:pic>
          <p:nvPicPr>
            <p:cNvPr id="10" name="图片 9" descr="ed643ccff0b326d60ed6506420330aa"/>
            <p:cNvPicPr>
              <a:picLocks noChangeAspect="1"/>
            </p:cNvPicPr>
            <p:nvPr/>
          </p:nvPicPr>
          <p:blipFill>
            <a:blip r:embed="rId6"/>
            <a:srcRect t="36778" b="36656"/>
            <a:stretch>
              <a:fillRect/>
            </a:stretch>
          </p:blipFill>
          <p:spPr>
            <a:xfrm>
              <a:off x="15675" y="10060"/>
              <a:ext cx="3007" cy="799"/>
            </a:xfrm>
            <a:prstGeom prst="rect">
              <a:avLst/>
            </a:prstGeom>
          </p:spPr>
        </p:pic>
        <p:pic>
          <p:nvPicPr>
            <p:cNvPr id="11" name="图片 10" descr="3涓猯ogo"/>
            <p:cNvPicPr>
              <a:picLocks noChangeAspect="1"/>
            </p:cNvPicPr>
            <p:nvPr/>
          </p:nvPicPr>
          <p:blipFill>
            <a:blip r:embed="rId4"/>
            <a:srcRect l="28757" t="18322" r="28848" b="22998"/>
            <a:stretch>
              <a:fillRect/>
            </a:stretch>
          </p:blipFill>
          <p:spPr>
            <a:xfrm>
              <a:off x="4270" y="9930"/>
              <a:ext cx="4156" cy="916"/>
            </a:xfrm>
            <a:prstGeom prst="rect">
              <a:avLst/>
            </a:prstGeom>
          </p:spPr>
        </p:pic>
        <p:pic>
          <p:nvPicPr>
            <p:cNvPr id="12" name="图片 11" descr="3涓猯ogo"/>
            <p:cNvPicPr>
              <a:picLocks noChangeAspect="1"/>
            </p:cNvPicPr>
            <p:nvPr/>
          </p:nvPicPr>
          <p:blipFill>
            <a:blip r:embed="rId4"/>
            <a:srcRect l="71243" t="23447" r="5743" b="29404"/>
            <a:stretch>
              <a:fillRect/>
            </a:stretch>
          </p:blipFill>
          <p:spPr>
            <a:xfrm>
              <a:off x="8654" y="9994"/>
              <a:ext cx="2377" cy="775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项目背景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944245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无限水体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大水体的模拟领域，为了实现高效、逼真且适用于各种应用场景的海洋效果，主要依赖于三大关键技术方向：</a:t>
            </a:r>
            <a:r>
              <a:rPr lang="zh-CN" altLang="en-US" sz="24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波浪模拟方法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 </a:t>
            </a:r>
            <a:r>
              <a:rPr lang="zh-CN" altLang="en-US" sz="24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4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海面建模方法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波浪模拟方法聚焦于如何生成真实且动态的波浪形态，它是整个海洋模拟的核心，因为波浪的外观和行为直接影响了视觉效果和物理真实感。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技术则侧重于优化渲染性能，通过根据视点距离调整细节层次，确保在不牺牲视觉质量的前提下，减少不必要的计算开销，这对于大规模场景的实时渲染至关重要。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海面建模方法则是将波浪数据转化为可渲染的几何模型，它决定了如何将模拟的波浪数据高效、准确地呈现出来。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项目背景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944245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在计算机图形学、游戏开发及影视特效领域，基于快速傅里叶变换（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）的海洋表面模拟（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 Ocean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）因其高效的频域建模能力被广泛应用。然而传统方法存在以下问题：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计算开销大：高频波浪需密集网格，导致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GPU/CPU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负载过高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仿真度低：不适合我国附近海洋现状以及数字孪生的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动态投影失真：高频波动导致网格扭曲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相关理论</a:t>
            </a:r>
            <a:r>
              <a:rPr lang="zh-CN" altLang="en-US" sz="4000">
                <a:solidFill>
                  <a:schemeClr val="accent1"/>
                </a:solidFill>
              </a:rPr>
              <a:t>和技术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快速傅里叶变换（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是一种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的高效算法，在数字处理领域应用的离散傅里叶变换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(DFT)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是许多数字信号处理方法的基础。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的运算为：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式中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由这种方法计算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）的每个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值，需要进行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次实数相乘和（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4N-2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）次相加，对于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值，共需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N*N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乘和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4N-2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）次实数相加。改进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算法，减小它的运算量，利用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的周期性和对称性，使整个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的计算变成一系列迭代运算，可大幅度提高运算过程和运算量，这就是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FFT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的基本思想。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0" y="3429000"/>
            <a:ext cx="3552825" cy="112395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5425" y="4552950"/>
            <a:ext cx="1688465" cy="4616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相关理论</a:t>
            </a:r>
            <a:r>
              <a:rPr lang="zh-CN" altLang="en-US" sz="4000">
                <a:solidFill>
                  <a:schemeClr val="accent1"/>
                </a:solidFill>
              </a:rPr>
              <a:t>和技术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ocean wave spectrum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描述海浪内部能量相对于频率和方向分布的图谱。又称海洋能量谱。是研究海浪的重要概念。海浪谱不仅表明海浪内部构成，还能给出海浪的外部特征。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海浪谱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S(ω)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表示单位频率间隔内的波浪能量，其横轴为角频率</a:t>
            </a:r>
            <a:r>
              <a:rPr lang="en-US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，纵轴为能量密度。文氏谱通过理论推导与实测数据拟合，建立了海浪能量随频率、风速、风区（风吹过的距离）及水深等参数的函数关系，可更准确地描述实际海浪的多尺度特性。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能量平衡方程，考虑风对海浪的能量输入、波浪破碎的能量耗散以及波浪间的非线性相互作用，文氏谱修正了传统谱（如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Pierson-Moskowitz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谱）在有限风区或非充分发展海浪中的局限性，尤其适用于中国近海及复杂海况的模拟。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相关理论</a:t>
            </a:r>
            <a:r>
              <a:rPr lang="zh-CN" altLang="en-US" sz="4000">
                <a:solidFill>
                  <a:schemeClr val="accent1"/>
                </a:solidFill>
              </a:rPr>
              <a:t>和技术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LOD: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Level of Details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），简称为多细节层次。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LOD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技术根据模型的节点在显示环境中所处的位置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(Screen Size)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和重要度，来决定物体渲染的资源分配，降低非重要物体的面数和细节数，从而获得高效率的渲染计算。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相关理论</a:t>
            </a:r>
            <a:r>
              <a:rPr lang="zh-CN" altLang="en-US" sz="4000">
                <a:solidFill>
                  <a:schemeClr val="accent1"/>
                </a:solidFill>
              </a:rPr>
              <a:t>和技术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低通滤波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低通滤波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(Low-pass filter)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种过滤方式，规则为低频信号能正常通过，而超过设定临界值的高频信号则被阻隔、减弱。但是阻隔、减弱的幅度则会依据不同的频率以及不同的滤波程序（目的）而改变。它有的时候也被叫作高频去除过滤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high-cut filter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）或者最高去除过滤（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treble-cut filter)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。低通过滤是高通过滤的对立。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73735" y="110236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1"/>
                </a:solidFill>
              </a:rPr>
              <a:t>设计思路</a:t>
            </a:r>
            <a:endParaRPr lang="zh-CN" altLang="en-US" sz="40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045" y="2007235"/>
            <a:ext cx="10975340" cy="320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项目架构设计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模块化设计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项目采用模块化设计，将不同功能拆分为独立模块，便于开发、维护和扩展。例如，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WavesSettings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负责海浪谱参数设置，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WavesCascade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处理海浪级联效果，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FastFourierTransform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实现快速傅里叶变换，每个模块职责明确。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脚本与资源分离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脚本文件（如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.cs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文件）实现项目逻辑，资源文件（如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.meta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文件关联的资源）负责存储纹理、材质、场景等数据。这种分离方式提高了项目的可管理性和可维护性。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3878</Words>
  <Application>WPS 演示</Application>
  <PresentationFormat>宽屏</PresentationFormat>
  <Paragraphs>179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Helvetica Neue Medium</vt:lpstr>
      <vt:lpstr>Wingdings</vt:lpstr>
      <vt:lpstr>Helvetica Neue Light</vt:lpstr>
      <vt:lpstr>Helvetica Neue</vt:lpstr>
      <vt:lpstr>阿里巴巴普惠体 3.0 55 Regular</vt:lpstr>
      <vt:lpstr>微软雅黑</vt:lpstr>
      <vt:lpstr>Arial Unicode MS</vt:lpstr>
      <vt:lpstr>Calibri</vt:lpstr>
      <vt:lpstr>WPS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天道总司</cp:lastModifiedBy>
  <cp:revision>165</cp:revision>
  <dcterms:created xsi:type="dcterms:W3CDTF">2019-06-19T02:08:00Z</dcterms:created>
  <dcterms:modified xsi:type="dcterms:W3CDTF">2025-05-20T03:25:15Z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C920576BDBE24267AF37E14F03FCE547_13</vt:lpwstr>
  </property>
</Properties>
</file>